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</p:sldIdLst>
  <p:sldSz cx="12192000" cy="6858000"/>
  <p:notesSz cx="7010400" cy="9296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162" autoAdjust="0"/>
    <p:restoredTop sz="94660"/>
  </p:normalViewPr>
  <p:slideViewPr>
    <p:cSldViewPr snapToGrid="0">
      <p:cViewPr varScale="1">
        <p:scale>
          <a:sx n="67" d="100"/>
          <a:sy n="67" d="100"/>
        </p:scale>
        <p:origin x="3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6F4C5E-29F2-4B73-A832-92A9193A8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37FD4D-B10D-4F77-8C01-9F914EA76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3ECC26B-3C69-45BF-B154-F54A90947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5DB2-3337-4C48-8C93-6233E922402A}" type="datetimeFigureOut">
              <a:rPr lang="es-CO" smtClean="0"/>
              <a:t>29/08/2025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CB918FD-F4D5-4D00-B0AA-9E860479D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B2EAB3C-A758-41C3-9450-AA34E993D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BBF42-9187-459F-9E5F-E18B4298C5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7507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6D14CD-18D2-4B49-A19B-3671A345A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9170F67-B80C-4C1F-80CE-FD209B9FA5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1DA03D8-FAE4-4EEE-A6C5-124F60B5D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5DB2-3337-4C48-8C93-6233E922402A}" type="datetimeFigureOut">
              <a:rPr lang="es-CO" smtClean="0"/>
              <a:t>29/08/2025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B91E55C-69A9-4F1C-BCB1-795BC92CE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D9D644-AD71-44A5-A33E-EDBFA4B4D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BBF42-9187-459F-9E5F-E18B4298C5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80116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D48678D-1CA6-4171-AE27-6371584236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D0CEDC4-285F-4122-87D1-42C07C4164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98A7997-682A-422C-907B-D68C81D43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5DB2-3337-4C48-8C93-6233E922402A}" type="datetimeFigureOut">
              <a:rPr lang="es-CO" smtClean="0"/>
              <a:t>29/08/2025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BCC431A-317C-4819-8420-FEDED0749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83B5D9F-6BC1-4B52-9C19-F5F241342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BBF42-9187-459F-9E5F-E18B4298C5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6191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C75B9E-5C3A-48BC-91A7-2B2B2778D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353EF4A-4248-4C5F-A765-184747053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DE09CC-8B83-4BAF-B9D5-65C42B4E7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5DB2-3337-4C48-8C93-6233E922402A}" type="datetimeFigureOut">
              <a:rPr lang="es-CO" smtClean="0"/>
              <a:t>29/08/2025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C97400B-095F-4CEE-8176-4173B65D4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8A9A2A-8740-43A2-8283-A7132868D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BBF42-9187-459F-9E5F-E18B4298C5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665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364AC8-02DF-4FB0-8545-0C759E876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2EDED5B-F99C-4F00-BE77-BA5500724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1B7C4C-0D0B-4E6E-BC0D-C620B947F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5DB2-3337-4C48-8C93-6233E922402A}" type="datetimeFigureOut">
              <a:rPr lang="es-CO" smtClean="0"/>
              <a:t>29/08/2025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B33E9F-E755-46B3-B777-0773DA655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BBA9AC-5ECB-4ADD-A2AC-0E27DE2E6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BBF42-9187-459F-9E5F-E18B4298C5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252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45315C-AE4D-4736-B5B0-33668DB6D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2D29C2A-6A96-4F4A-94BE-200049173B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E3C1DE5-D3BA-4C6B-B418-AA2DCEE290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82F27D-C172-4DBE-883D-F05E132AC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5DB2-3337-4C48-8C93-6233E922402A}" type="datetimeFigureOut">
              <a:rPr lang="es-CO" smtClean="0"/>
              <a:t>29/08/2025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09792E8-0EB6-45A1-88C7-8FB864472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4F84CD2-2D44-4294-BCE0-0AD8EE17D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BBF42-9187-459F-9E5F-E18B4298C5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514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0EC00E-2242-4387-AC90-48F988D95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97388B0-8D1B-42C6-AAE4-C2D6505D05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E1A1EAC-BE78-4E9B-A62B-3C8EE2A0D0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F10943A-F595-464F-974F-95B7D16863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F90DBD0-E9DE-4277-ADF7-4391ACE1A6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9461CFC-E8D7-408C-82EA-724EFD78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5DB2-3337-4C48-8C93-6233E922402A}" type="datetimeFigureOut">
              <a:rPr lang="es-CO" smtClean="0"/>
              <a:t>29/08/2025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A9B2D11-4AAA-4D50-ABBE-9A6942198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E05D83A-72BE-480D-9B0C-C437C75B4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BBF42-9187-459F-9E5F-E18B4298C5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099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1A43CC-C6E3-4FA1-97F4-29920F80D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748DEAC-74D1-48A3-8780-E456FBEE0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5DB2-3337-4C48-8C93-6233E922402A}" type="datetimeFigureOut">
              <a:rPr lang="es-CO" smtClean="0"/>
              <a:t>29/08/2025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75F2289-5D9E-45FD-A272-290292BB3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B81F3D4-7C03-4D2B-8DA3-056F8895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BBF42-9187-459F-9E5F-E18B4298C5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751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BEC35F5-4C9D-4227-ADCB-BF6DB43DA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5DB2-3337-4C48-8C93-6233E922402A}" type="datetimeFigureOut">
              <a:rPr lang="es-CO" smtClean="0"/>
              <a:t>29/08/2025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AFC8251-9CFE-4C86-A874-8283461FF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4188E48-F973-484A-8368-971365CE3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BBF42-9187-459F-9E5F-E18B4298C5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7930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98534C-3B28-4304-BBD4-92510966B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E087DD3-ECB9-422E-9AA4-8DB5DC324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A54C0B6-8114-41CE-A10F-F089E63F2C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0E5AAAC-AC3C-4351-8A7B-7AE48FFE6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5DB2-3337-4C48-8C93-6233E922402A}" type="datetimeFigureOut">
              <a:rPr lang="es-CO" smtClean="0"/>
              <a:t>29/08/2025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CAC029E-C48F-4218-B87A-D32AD2BAC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A34E65-F51A-4045-8412-0E0B028F5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BBF42-9187-459F-9E5F-E18B4298C5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5791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C812CD-3296-4B40-9C69-ECAD419BE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CCF1863-F704-44CF-8733-D34E08BD89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BEC044F-E496-4BAF-A6B0-AAE831EF3B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07A9C35-E763-405B-9C23-70E38F0D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B5DB2-3337-4C48-8C93-6233E922402A}" type="datetimeFigureOut">
              <a:rPr lang="es-CO" smtClean="0"/>
              <a:t>29/08/2025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1A13B39-99FB-4161-84F1-B9A6EC43A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15269FA-B8F9-49A4-97AE-D7243C080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BBF42-9187-459F-9E5F-E18B4298C5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752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83CC67B-FF58-42B5-88FE-644C9195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2E4376B-1A0D-4B88-975C-2F7C9C066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8B8A48-4F0D-49D2-B392-FF30931235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B5DB2-3337-4C48-8C93-6233E922402A}" type="datetimeFigureOut">
              <a:rPr lang="es-CO" smtClean="0"/>
              <a:t>29/08/2025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907DBF-D9C6-4123-B7D4-3F16CEB8E7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8F6CC4-2861-436F-9C12-48783BCB7D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BBF42-9187-459F-9E5F-E18B4298C5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1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536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/>
          </p:cNvSpPr>
          <p:nvPr/>
        </p:nvSpPr>
        <p:spPr>
          <a:xfrm>
            <a:off x="-3536843" y="440830"/>
            <a:ext cx="14332688" cy="1044837"/>
          </a:xfrm>
          <a:prstGeom prst="rect">
            <a:avLst/>
          </a:prstGeom>
        </p:spPr>
        <p:txBody>
          <a:bodyPr vert="horz" wrap="square" lIns="0" tIns="486092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362075" marR="5080" indent="2995295" algn="ctr">
              <a:lnSpc>
                <a:spcPct val="100400"/>
              </a:lnSpc>
              <a:spcBef>
                <a:spcPts val="85"/>
              </a:spcBef>
            </a:pPr>
            <a:r>
              <a:rPr lang="es-MX" sz="3600" spc="-459" dirty="0">
                <a:solidFill>
                  <a:srgbClr val="FFFFFF"/>
                </a:solidFill>
              </a:rPr>
              <a:t>PROYECTO  </a:t>
            </a:r>
            <a:r>
              <a:rPr lang="es-MX" sz="3600" spc="-350" dirty="0">
                <a:solidFill>
                  <a:srgbClr val="FFFFFF"/>
                </a:solidFill>
              </a:rPr>
              <a:t>CONSTRUCCIÓN</a:t>
            </a:r>
            <a:r>
              <a:rPr lang="es-MX" sz="3600" spc="-235" dirty="0">
                <a:solidFill>
                  <a:srgbClr val="FFFFFF"/>
                </a:solidFill>
              </a:rPr>
              <a:t> </a:t>
            </a:r>
            <a:r>
              <a:rPr lang="es-MX" sz="3600" spc="-484" dirty="0">
                <a:solidFill>
                  <a:srgbClr val="FFFFFF"/>
                </a:solidFill>
              </a:rPr>
              <a:t>CENTRO</a:t>
            </a:r>
            <a:r>
              <a:rPr lang="es-MX" sz="3600" spc="-200" dirty="0">
                <a:solidFill>
                  <a:srgbClr val="FFFFFF"/>
                </a:solidFill>
              </a:rPr>
              <a:t> </a:t>
            </a:r>
            <a:r>
              <a:rPr lang="es-MX" sz="3600" spc="-465" dirty="0">
                <a:solidFill>
                  <a:srgbClr val="FFFFFF"/>
                </a:solidFill>
              </a:rPr>
              <a:t>DE</a:t>
            </a:r>
            <a:r>
              <a:rPr lang="es-MX" sz="3600" spc="-204" dirty="0">
                <a:solidFill>
                  <a:srgbClr val="FFFFFF"/>
                </a:solidFill>
              </a:rPr>
              <a:t> </a:t>
            </a:r>
            <a:r>
              <a:rPr lang="es-MX" sz="3600" spc="-335" dirty="0">
                <a:solidFill>
                  <a:srgbClr val="FFFFFF"/>
                </a:solidFill>
              </a:rPr>
              <a:t>SALUD</a:t>
            </a:r>
            <a:r>
              <a:rPr lang="es-MX" sz="3600" dirty="0"/>
              <a:t> </a:t>
            </a:r>
            <a:r>
              <a:rPr lang="es-MX" sz="3600" spc="-325" dirty="0">
                <a:solidFill>
                  <a:srgbClr val="FFFFFF"/>
                </a:solidFill>
              </a:rPr>
              <a:t>MARICHUELA</a:t>
            </a:r>
            <a:endParaRPr lang="es-MX" sz="3600" dirty="0"/>
          </a:p>
        </p:txBody>
      </p:sp>
      <p:pic>
        <p:nvPicPr>
          <p:cNvPr id="4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75868" y="1809983"/>
            <a:ext cx="69246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205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3"/>
          <p:cNvSpPr txBox="1">
            <a:spLocks noGrp="1"/>
          </p:cNvSpPr>
          <p:nvPr>
            <p:ph type="title"/>
          </p:nvPr>
        </p:nvSpPr>
        <p:spPr>
          <a:xfrm>
            <a:off x="692741" y="101621"/>
            <a:ext cx="9659949" cy="6937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lang="es-CO" spc="-155" dirty="0">
                <a:latin typeface="Arial" panose="020B0604020202020204" pitchFamily="34" charset="0"/>
                <a:cs typeface="Arial" panose="020B0604020202020204" pitchFamily="34" charset="0"/>
              </a:rPr>
              <a:t>PROYECTO</a:t>
            </a:r>
            <a:r>
              <a:rPr lang="es-CO" spc="-3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pc="-130" dirty="0">
                <a:latin typeface="Arial" panose="020B0604020202020204" pitchFamily="34" charset="0"/>
                <a:cs typeface="Arial" panose="020B0604020202020204" pitchFamily="34" charset="0"/>
              </a:rPr>
              <a:t>MARICHUELA</a:t>
            </a:r>
            <a:endParaRPr spc="-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4"/>
          <p:cNvSpPr txBox="1"/>
          <p:nvPr/>
        </p:nvSpPr>
        <p:spPr>
          <a:xfrm>
            <a:off x="3295651" y="2835922"/>
            <a:ext cx="4818044" cy="968663"/>
          </a:xfrm>
          <a:prstGeom prst="rect">
            <a:avLst/>
          </a:prstGeom>
          <a:ln w="9525">
            <a:solidFill>
              <a:srgbClr val="C00000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83820" algn="ctr">
              <a:lnSpc>
                <a:spcPct val="100000"/>
              </a:lnSpc>
              <a:spcBef>
                <a:spcPts val="320"/>
              </a:spcBef>
            </a:pP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CONTRATO</a:t>
            </a:r>
            <a:r>
              <a:rPr sz="1400" b="1" spc="-4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sz="1400" b="1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DISEÑOS</a:t>
            </a:r>
            <a:r>
              <a:rPr sz="1400" b="1" spc="-9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N°7186-</a:t>
            </a:r>
            <a:r>
              <a:rPr sz="1400" b="1" spc="-20" dirty="0"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r>
              <a:rPr lang="es-CO" sz="1400" b="1" spc="-2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83820" algn="ctr">
              <a:lnSpc>
                <a:spcPct val="100000"/>
              </a:lnSpc>
              <a:spcBef>
                <a:spcPts val="320"/>
              </a:spcBef>
            </a:pPr>
            <a:r>
              <a:rPr lang="es-CO" sz="1400" spc="-20" dirty="0">
                <a:latin typeface="Arial" panose="020B0604020202020204" pitchFamily="34" charset="0"/>
                <a:cs typeface="Arial" panose="020B0604020202020204" pitchFamily="34" charset="0"/>
              </a:rPr>
              <a:t>Ejecutado:41% Programado: 48% Diferencia: -7%</a:t>
            </a:r>
          </a:p>
          <a:p>
            <a:pPr marL="83820" algn="ctr">
              <a:lnSpc>
                <a:spcPct val="100000"/>
              </a:lnSpc>
              <a:spcBef>
                <a:spcPts val="320"/>
              </a:spcBef>
            </a:pPr>
            <a:r>
              <a:rPr lang="es-CO" sz="1200" dirty="0">
                <a:latin typeface="Arial" panose="020B0604020202020204" pitchFamily="34" charset="0"/>
                <a:cs typeface="Arial" panose="020B0604020202020204" pitchFamily="34" charset="0"/>
              </a:rPr>
              <a:t>Corte 16 de octubre de 2024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3820">
              <a:lnSpc>
                <a:spcPts val="1664"/>
              </a:lnSpc>
              <a:spcBef>
                <a:spcPts val="45"/>
              </a:spcBef>
            </a:pP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7"/>
          <p:cNvSpPr txBox="1"/>
          <p:nvPr/>
        </p:nvSpPr>
        <p:spPr>
          <a:xfrm>
            <a:off x="4770557" y="4183884"/>
            <a:ext cx="2212975" cy="23147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EJECUCION</a:t>
            </a:r>
            <a:r>
              <a:rPr sz="1400" b="1" spc="-9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1" spc="-10" dirty="0">
                <a:latin typeface="Arial" panose="020B0604020202020204" pitchFamily="34" charset="0"/>
                <a:cs typeface="Arial" panose="020B0604020202020204" pitchFamily="34" charset="0"/>
              </a:rPr>
              <a:t>FINANCIERA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8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570038"/>
              </p:ext>
            </p:extLst>
          </p:nvPr>
        </p:nvGraphicFramePr>
        <p:xfrm>
          <a:off x="2428876" y="4759851"/>
          <a:ext cx="6962775" cy="8801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63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8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92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14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3070">
                <a:tc>
                  <a:txBody>
                    <a:bodyPr/>
                    <a:lstStyle/>
                    <a:p>
                      <a:pPr marL="327660">
                        <a:lnSpc>
                          <a:spcPct val="100000"/>
                        </a:lnSpc>
                        <a:spcBef>
                          <a:spcPts val="870"/>
                        </a:spcBef>
                      </a:pPr>
                      <a:r>
                        <a:rPr sz="1400" b="1" spc="-295" dirty="0">
                          <a:latin typeface="Trebuchet MS"/>
                          <a:cs typeface="Arial" panose="020B0604020202020204" pitchFamily="34" charset="0"/>
                        </a:rPr>
                        <a:t>CONTRATO</a:t>
                      </a:r>
                      <a:endParaRPr sz="1400" dirty="0">
                        <a:latin typeface="Trebuchet MS"/>
                        <a:cs typeface="Arial" panose="020B0604020202020204" pitchFamily="34" charset="0"/>
                      </a:endParaRPr>
                    </a:p>
                  </a:txBody>
                  <a:tcPr marL="0" marR="0" marT="1104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5430" marR="3175">
                        <a:lnSpc>
                          <a:spcPct val="100000"/>
                        </a:lnSpc>
                        <a:spcBef>
                          <a:spcPts val="870"/>
                        </a:spcBef>
                      </a:pPr>
                      <a:r>
                        <a:rPr sz="1400" b="1" spc="-254" dirty="0">
                          <a:latin typeface="Trebuchet MS"/>
                          <a:cs typeface="Arial" panose="020B0604020202020204" pitchFamily="34" charset="0"/>
                        </a:rPr>
                        <a:t>VALOR</a:t>
                      </a:r>
                      <a:r>
                        <a:rPr sz="1400" b="1" spc="-165" dirty="0">
                          <a:latin typeface="Trebuchet MS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b="1" spc="-310" dirty="0">
                          <a:latin typeface="Trebuchet MS"/>
                          <a:cs typeface="Arial" panose="020B0604020202020204" pitchFamily="34" charset="0"/>
                        </a:rPr>
                        <a:t>TOTAL</a:t>
                      </a:r>
                      <a:endParaRPr sz="1400">
                        <a:latin typeface="Trebuchet MS"/>
                        <a:cs typeface="Arial" panose="020B0604020202020204" pitchFamily="34" charset="0"/>
                      </a:endParaRPr>
                    </a:p>
                  </a:txBody>
                  <a:tcPr marL="0" marR="0" marT="1104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 marR="12065">
                        <a:lnSpc>
                          <a:spcPct val="100000"/>
                        </a:lnSpc>
                        <a:spcBef>
                          <a:spcPts val="870"/>
                        </a:spcBef>
                      </a:pPr>
                      <a:r>
                        <a:rPr sz="1400" b="1" spc="-260" dirty="0">
                          <a:latin typeface="Trebuchet MS"/>
                          <a:cs typeface="Arial" panose="020B0604020202020204" pitchFamily="34" charset="0"/>
                        </a:rPr>
                        <a:t>VALOR</a:t>
                      </a:r>
                      <a:r>
                        <a:rPr sz="1400" b="1" spc="-170" dirty="0">
                          <a:latin typeface="Trebuchet MS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b="1" spc="-285" dirty="0">
                          <a:latin typeface="Trebuchet MS"/>
                          <a:cs typeface="Arial" panose="020B0604020202020204" pitchFamily="34" charset="0"/>
                        </a:rPr>
                        <a:t>FACTURADO</a:t>
                      </a:r>
                      <a:endParaRPr sz="1400" dirty="0">
                        <a:latin typeface="Trebuchet MS"/>
                        <a:cs typeface="Arial" panose="020B0604020202020204" pitchFamily="34" charset="0"/>
                      </a:endParaRPr>
                    </a:p>
                  </a:txBody>
                  <a:tcPr marL="0" marR="0" marT="1104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7665" marR="285115" indent="-57785">
                        <a:lnSpc>
                          <a:spcPts val="1730"/>
                        </a:lnSpc>
                      </a:pPr>
                      <a:r>
                        <a:rPr sz="1400" b="1" spc="-35" dirty="0">
                          <a:latin typeface="Trebuchet MS"/>
                          <a:cs typeface="Arial" panose="020B0604020202020204" pitchFamily="34" charset="0"/>
                        </a:rPr>
                        <a:t>%</a:t>
                      </a:r>
                      <a:r>
                        <a:rPr sz="1400" b="1" spc="-155" dirty="0">
                          <a:latin typeface="Trebuchet MS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b="1" spc="-235" dirty="0">
                          <a:latin typeface="Trebuchet MS"/>
                          <a:cs typeface="Arial" panose="020B0604020202020204" pitchFamily="34" charset="0"/>
                        </a:rPr>
                        <a:t>EJECUCIÓN</a:t>
                      </a:r>
                      <a:r>
                        <a:rPr sz="1400" b="1" spc="-180" dirty="0">
                          <a:latin typeface="Trebuchet MS"/>
                          <a:cs typeface="Arial" panose="020B0604020202020204" pitchFamily="34" charset="0"/>
                        </a:rPr>
                        <a:t> FINANCIERA</a:t>
                      </a:r>
                      <a:endParaRPr sz="1400">
                        <a:latin typeface="Trebuchet MS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3810">
                        <a:lnSpc>
                          <a:spcPts val="1614"/>
                        </a:lnSpc>
                        <a:spcBef>
                          <a:spcPts val="50"/>
                        </a:spcBef>
                      </a:pPr>
                      <a:r>
                        <a:rPr sz="1400" spc="-110" dirty="0">
                          <a:latin typeface="Microsoft Sans Serif"/>
                          <a:cs typeface="Microsoft Sans Serif"/>
                        </a:rPr>
                        <a:t>Consultoría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14"/>
                        </a:lnSpc>
                        <a:spcBef>
                          <a:spcPts val="50"/>
                        </a:spcBef>
                      </a:pPr>
                      <a:r>
                        <a:rPr sz="1400" spc="-105" dirty="0">
                          <a:latin typeface="Microsoft Sans Serif"/>
                          <a:cs typeface="Microsoft Sans Serif"/>
                        </a:rPr>
                        <a:t>658.982.859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614"/>
                        </a:lnSpc>
                        <a:spcBef>
                          <a:spcPts val="50"/>
                        </a:spcBef>
                      </a:pPr>
                      <a:r>
                        <a:rPr sz="1400" spc="-150" dirty="0">
                          <a:latin typeface="Microsoft Sans Serif"/>
                          <a:cs typeface="Microsoft Sans Serif"/>
                        </a:rPr>
                        <a:t>105.437.257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320" algn="ctr">
                        <a:lnSpc>
                          <a:spcPts val="1614"/>
                        </a:lnSpc>
                        <a:spcBef>
                          <a:spcPts val="50"/>
                        </a:spcBef>
                      </a:pPr>
                      <a:r>
                        <a:rPr lang="es-ES" sz="1400" spc="-345" dirty="0">
                          <a:latin typeface="Microsoft Sans Serif"/>
                          <a:cs typeface="Microsoft Sans Serif"/>
                        </a:rPr>
                        <a:t>1  6          </a:t>
                      </a:r>
                      <a:r>
                        <a:rPr sz="1400" spc="-345" dirty="0">
                          <a:latin typeface="Microsoft Sans Serif"/>
                          <a:cs typeface="Microsoft Sans Serif"/>
                        </a:rPr>
                        <a:t>%</a:t>
                      </a:r>
                      <a:endParaRPr sz="14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marL="3810">
                        <a:lnSpc>
                          <a:spcPts val="1614"/>
                        </a:lnSpc>
                        <a:spcBef>
                          <a:spcPts val="50"/>
                        </a:spcBef>
                      </a:pPr>
                      <a:r>
                        <a:rPr sz="1400" spc="-90" dirty="0">
                          <a:latin typeface="Microsoft Sans Serif"/>
                          <a:cs typeface="Microsoft Sans Serif"/>
                        </a:rPr>
                        <a:t>Interventoría</a:t>
                      </a:r>
                      <a:endParaRPr sz="14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14"/>
                        </a:lnSpc>
                        <a:spcBef>
                          <a:spcPts val="50"/>
                        </a:spcBef>
                      </a:pPr>
                      <a:r>
                        <a:rPr sz="1400" spc="-155" dirty="0">
                          <a:latin typeface="Microsoft Sans Serif"/>
                          <a:cs typeface="Microsoft Sans Serif"/>
                        </a:rPr>
                        <a:t>163.505.150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14"/>
                        </a:lnSpc>
                        <a:spcBef>
                          <a:spcPts val="50"/>
                        </a:spcBef>
                      </a:pPr>
                      <a:r>
                        <a:rPr sz="1400" spc="-165" dirty="0">
                          <a:latin typeface="Microsoft Sans Serif"/>
                          <a:cs typeface="Microsoft Sans Serif"/>
                        </a:rPr>
                        <a:t>104.195.439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" algn="ctr">
                        <a:lnSpc>
                          <a:spcPts val="1614"/>
                        </a:lnSpc>
                        <a:spcBef>
                          <a:spcPts val="50"/>
                        </a:spcBef>
                      </a:pPr>
                      <a:r>
                        <a:rPr sz="1400" spc="-55" dirty="0">
                          <a:latin typeface="Microsoft Sans Serif"/>
                          <a:cs typeface="Microsoft Sans Serif"/>
                        </a:rPr>
                        <a:t>63.73%</a:t>
                      </a:r>
                      <a:endParaRPr sz="1400" dirty="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4" name="object 8"/>
          <p:cNvSpPr txBox="1"/>
          <p:nvPr/>
        </p:nvSpPr>
        <p:spPr>
          <a:xfrm>
            <a:off x="2081271" y="1201399"/>
            <a:ext cx="7591545" cy="1358513"/>
          </a:xfrm>
          <a:prstGeom prst="rect">
            <a:avLst/>
          </a:prstGeom>
          <a:ln w="9525">
            <a:solidFill>
              <a:srgbClr val="C00000"/>
            </a:solidFill>
          </a:ln>
        </p:spPr>
        <p:txBody>
          <a:bodyPr vert="horz" wrap="square" lIns="0" tIns="43180" rIns="0" bIns="0" rtlCol="0">
            <a:spAutoFit/>
          </a:bodyPr>
          <a:lstStyle/>
          <a:p>
            <a:pPr marL="954405" algn="ctr">
              <a:lnSpc>
                <a:spcPct val="100000"/>
              </a:lnSpc>
              <a:spcBef>
                <a:spcPts val="340"/>
              </a:spcBef>
            </a:pPr>
            <a:r>
              <a:rPr lang="es-CO" sz="1550" b="1" dirty="0">
                <a:latin typeface="Arial" panose="020B0604020202020204" pitchFamily="34" charset="0"/>
                <a:cs typeface="Arial" panose="020B0604020202020204" pitchFamily="34" charset="0"/>
              </a:rPr>
              <a:t>Convenio</a:t>
            </a:r>
            <a:r>
              <a:rPr lang="es-CO" sz="1550" b="1" spc="3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550" b="1" dirty="0">
                <a:latin typeface="Arial" panose="020B0604020202020204" pitchFamily="34" charset="0"/>
                <a:cs typeface="Arial" panose="020B0604020202020204" pitchFamily="34" charset="0"/>
              </a:rPr>
              <a:t>Interadministrativo</a:t>
            </a:r>
            <a:r>
              <a:rPr lang="es-CO" sz="1550" b="1" spc="3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1550" b="1" dirty="0">
                <a:latin typeface="Arial" panose="020B0604020202020204" pitchFamily="34" charset="0"/>
                <a:cs typeface="Arial" panose="020B0604020202020204" pitchFamily="34" charset="0"/>
              </a:rPr>
              <a:t>5141999-</a:t>
            </a:r>
            <a:r>
              <a:rPr lang="es-CO" sz="1550" b="1" spc="-20" dirty="0"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endParaRPr sz="15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4310" indent="-107314">
              <a:lnSpc>
                <a:spcPts val="1664"/>
              </a:lnSpc>
              <a:spcBef>
                <a:spcPts val="20"/>
              </a:spcBef>
              <a:buFont typeface="Arial MT"/>
              <a:buChar char="-"/>
              <a:tabLst>
                <a:tab pos="194310" algn="l"/>
              </a:tabLst>
            </a:pP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Fecha</a:t>
            </a:r>
            <a:r>
              <a:rPr sz="1400" b="1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sz="1400" b="1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inicio:</a:t>
            </a:r>
            <a:r>
              <a:rPr sz="1400" b="1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Julio</a:t>
            </a:r>
            <a:r>
              <a:rPr sz="1400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sz="1400" spc="-8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sz="1400" spc="-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20" dirty="0"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4310" indent="-107314">
              <a:lnSpc>
                <a:spcPts val="1664"/>
              </a:lnSpc>
              <a:buFont typeface="Arial MT"/>
              <a:buChar char="-"/>
              <a:tabLst>
                <a:tab pos="194310" algn="l"/>
              </a:tabLst>
            </a:pP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Fecha</a:t>
            </a:r>
            <a:r>
              <a:rPr sz="1400" b="1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sz="1400" b="1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1" spc="-10" dirty="0">
                <a:latin typeface="Arial" panose="020B0604020202020204" pitchFamily="34" charset="0"/>
                <a:cs typeface="Arial" panose="020B0604020202020204" pitchFamily="34" charset="0"/>
              </a:rPr>
              <a:t>terminación</a:t>
            </a:r>
            <a:r>
              <a:rPr sz="1400" b="1"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Actual:</a:t>
            </a:r>
            <a:r>
              <a:rPr sz="1400" b="1" spc="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Junio</a:t>
            </a:r>
            <a:r>
              <a:rPr sz="1400" spc="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sz="1400" spc="-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sz="1400" spc="-5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20" dirty="0">
                <a:latin typeface="Arial" panose="020B0604020202020204" pitchFamily="34" charset="0"/>
                <a:cs typeface="Arial" panose="020B0604020202020204" pitchFamily="34" charset="0"/>
              </a:rPr>
              <a:t>2026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4310" indent="-107314">
              <a:lnSpc>
                <a:spcPts val="1664"/>
              </a:lnSpc>
              <a:spcBef>
                <a:spcPts val="45"/>
              </a:spcBef>
              <a:buFont typeface="Arial MT"/>
              <a:buChar char="-"/>
              <a:tabLst>
                <a:tab pos="194310" algn="l"/>
              </a:tabLst>
            </a:pP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Valor</a:t>
            </a:r>
            <a:r>
              <a:rPr sz="1400" b="1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del</a:t>
            </a:r>
            <a:r>
              <a:rPr sz="1400" b="1" spc="-7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1" dirty="0">
                <a:latin typeface="Arial" panose="020B0604020202020204" pitchFamily="34" charset="0"/>
                <a:cs typeface="Arial" panose="020B0604020202020204" pitchFamily="34" charset="0"/>
              </a:rPr>
              <a:t>convenio:</a:t>
            </a:r>
            <a:r>
              <a:rPr sz="1400" b="1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latin typeface="Arial" panose="020B0604020202020204" pitchFamily="34" charset="0"/>
                <a:cs typeface="Arial" panose="020B0604020202020204" pitchFamily="34" charset="0"/>
              </a:rPr>
              <a:t>$847.955.04</a:t>
            </a:r>
            <a:r>
              <a:rPr lang="es-CO" sz="1400" spc="-1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  <a:p>
            <a:pPr marL="194310" indent="-107314">
              <a:lnSpc>
                <a:spcPts val="1664"/>
              </a:lnSpc>
              <a:spcBef>
                <a:spcPts val="45"/>
              </a:spcBef>
              <a:buFont typeface="Arial MT"/>
              <a:buChar char="-"/>
              <a:tabLst>
                <a:tab pos="194310" algn="l"/>
              </a:tabLst>
            </a:pP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*Aportes</a:t>
            </a:r>
            <a:r>
              <a:rPr sz="1400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SDS:</a:t>
            </a:r>
            <a:r>
              <a:rPr sz="1400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latin typeface="Arial" panose="020B0604020202020204" pitchFamily="34" charset="0"/>
                <a:cs typeface="Arial" panose="020B0604020202020204" pitchFamily="34" charset="0"/>
              </a:rPr>
              <a:t>$839.559.452</a:t>
            </a:r>
            <a:endParaRPr lang="es-ES" sz="1400" spc="-1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4310" indent="-107314">
              <a:lnSpc>
                <a:spcPts val="1664"/>
              </a:lnSpc>
              <a:spcBef>
                <a:spcPts val="45"/>
              </a:spcBef>
              <a:buFont typeface="Arial MT"/>
              <a:buChar char="-"/>
              <a:tabLst>
                <a:tab pos="194310" algn="l"/>
              </a:tabLst>
            </a:pP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*Aportes</a:t>
            </a:r>
            <a:r>
              <a:rPr sz="1400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ESE:</a:t>
            </a:r>
            <a:r>
              <a:rPr sz="1400" spc="-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spc="-10" dirty="0">
                <a:latin typeface="Arial" panose="020B0604020202020204" pitchFamily="34" charset="0"/>
                <a:cs typeface="Arial" panose="020B0604020202020204" pitchFamily="34" charset="0"/>
              </a:rPr>
              <a:t>$8.395.595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024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3"/>
          <p:cNvSpPr txBox="1">
            <a:spLocks noGrp="1"/>
          </p:cNvSpPr>
          <p:nvPr>
            <p:ph type="title"/>
          </p:nvPr>
        </p:nvSpPr>
        <p:spPr>
          <a:xfrm>
            <a:off x="1266025" y="-131678"/>
            <a:ext cx="9659949" cy="6937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lang="es-CO" spc="-155" dirty="0"/>
              <a:t>PROYECTO</a:t>
            </a:r>
            <a:r>
              <a:rPr lang="es-CO" spc="-340" dirty="0"/>
              <a:t> </a:t>
            </a:r>
            <a:r>
              <a:rPr lang="es-CO" spc="-130" dirty="0"/>
              <a:t>MARICHUELA</a:t>
            </a:r>
            <a:endParaRPr spc="-300" dirty="0"/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EEF003C8-A1D7-4F01-9817-C5C16D3A82ED}"/>
              </a:ext>
            </a:extLst>
          </p:cNvPr>
          <p:cNvSpPr txBox="1"/>
          <p:nvPr/>
        </p:nvSpPr>
        <p:spPr>
          <a:xfrm>
            <a:off x="499169" y="457327"/>
            <a:ext cx="11193660" cy="662982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sz="2000" b="1" dirty="0">
                <a:latin typeface="Arial"/>
                <a:cs typeface="Arial"/>
              </a:rPr>
              <a:t>ACTIVIDADES</a:t>
            </a:r>
            <a:r>
              <a:rPr sz="2000" b="1" spc="-70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ADELANTADA</a:t>
            </a:r>
            <a:r>
              <a:rPr lang="es-CO" sz="2000" b="1" spc="-10" dirty="0">
                <a:latin typeface="Arial"/>
                <a:cs typeface="Arial"/>
              </a:rPr>
              <a:t>S</a:t>
            </a:r>
          </a:p>
          <a:p>
            <a:pPr algn="ctr">
              <a:lnSpc>
                <a:spcPct val="100000"/>
              </a:lnSpc>
              <a:spcBef>
                <a:spcPts val="125"/>
              </a:spcBef>
            </a:pPr>
            <a:endParaRPr lang="es-CO" sz="2000" dirty="0">
              <a:latin typeface="Arial"/>
              <a:cs typeface="Arial"/>
            </a:endParaRPr>
          </a:p>
          <a:p>
            <a:pPr algn="just">
              <a:lnSpc>
                <a:spcPct val="100000"/>
              </a:lnSpc>
              <a:spcBef>
                <a:spcPts val="114"/>
              </a:spcBef>
            </a:pPr>
            <a:r>
              <a:rPr lang="es-CO" sz="1400" b="1" dirty="0">
                <a:latin typeface="Arial MT"/>
                <a:cs typeface="Arial MT"/>
              </a:rPr>
              <a:t>FINALIZACIÓN DEL CONTRATO: </a:t>
            </a:r>
            <a:r>
              <a:rPr lang="es-CO" sz="1400" b="1" dirty="0">
                <a:solidFill>
                  <a:srgbClr val="FF0000"/>
                </a:solidFill>
                <a:latin typeface="Arial MT"/>
                <a:cs typeface="Arial MT"/>
              </a:rPr>
              <a:t>14 DE MARZO DE 2025</a:t>
            </a:r>
          </a:p>
          <a:p>
            <a:pPr algn="just">
              <a:lnSpc>
                <a:spcPct val="100000"/>
              </a:lnSpc>
              <a:spcBef>
                <a:spcPts val="114"/>
              </a:spcBef>
            </a:pPr>
            <a:endParaRPr lang="es-CO" sz="1400" b="1" dirty="0">
              <a:solidFill>
                <a:srgbClr val="FF0000"/>
              </a:solidFill>
              <a:latin typeface="Arial MT"/>
              <a:cs typeface="Arial MT"/>
            </a:endParaRPr>
          </a:p>
          <a:p>
            <a:pPr marL="12700" algn="just">
              <a:lnSpc>
                <a:spcPct val="100000"/>
              </a:lnSpc>
            </a:pPr>
            <a:r>
              <a:rPr lang="es-CO" sz="1550" b="1" dirty="0">
                <a:latin typeface="Arial"/>
                <a:cs typeface="Arial"/>
              </a:rPr>
              <a:t>ACCIONES</a:t>
            </a:r>
            <a:r>
              <a:rPr lang="es-CO" sz="1550" b="1" spc="204" dirty="0">
                <a:latin typeface="Arial"/>
                <a:cs typeface="Arial"/>
              </a:rPr>
              <a:t> </a:t>
            </a:r>
            <a:r>
              <a:rPr lang="es-CO" sz="1550" b="1" spc="-10" dirty="0">
                <a:latin typeface="Arial"/>
                <a:cs typeface="Arial"/>
              </a:rPr>
              <a:t>ADELANTADAS</a:t>
            </a:r>
            <a:endParaRPr lang="es-CO" sz="155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1550" dirty="0">
              <a:latin typeface="Arial"/>
              <a:cs typeface="Arial"/>
            </a:endParaRPr>
          </a:p>
          <a:p>
            <a:pPr marL="355600" marR="940435" indent="-343535" algn="just">
              <a:lnSpc>
                <a:spcPts val="1650"/>
              </a:lnSpc>
              <a:buAutoNum type="arabicPeriod"/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Se realizó la entrega de informe final – informe del posible incumplimiento por parte de interventoría (30/04/2025).</a:t>
            </a:r>
          </a:p>
          <a:p>
            <a:pPr marL="355600" marR="940435" indent="-343535" algn="just">
              <a:lnSpc>
                <a:spcPts val="1650"/>
              </a:lnSpc>
              <a:buAutoNum type="arabicPeriod"/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Se realizó envío de informe definitivo por parte de Desarrollo Institucional a Oficina de contratación (06/05/2025).</a:t>
            </a:r>
          </a:p>
          <a:p>
            <a:pPr marL="355600" marR="940435" indent="-343535" algn="just">
              <a:lnSpc>
                <a:spcPts val="1650"/>
              </a:lnSpc>
              <a:buAutoNum type="arabicPeriod"/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Se notificó a la aseguradora el posible incumplimiento (15/05/2025).</a:t>
            </a:r>
          </a:p>
          <a:p>
            <a:pPr marL="355600" marR="940435" indent="-343535" algn="just">
              <a:lnSpc>
                <a:spcPts val="1650"/>
              </a:lnSpc>
              <a:buAutoNum type="arabicPeriod"/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Se citó audiencia a la Unión Temporal San Rafael (16/05/2025).</a:t>
            </a:r>
          </a:p>
          <a:p>
            <a:pPr marL="12065" marR="940435" algn="just">
              <a:lnSpc>
                <a:spcPts val="1650"/>
              </a:lnSpc>
              <a:tabLst>
                <a:tab pos="355600" algn="l"/>
              </a:tabLst>
            </a:pPr>
            <a:endParaRPr lang="es-CO" sz="1400" dirty="0">
              <a:latin typeface="Arial MT"/>
              <a:cs typeface="Arial MT"/>
            </a:endParaRPr>
          </a:p>
          <a:p>
            <a:pPr marL="12065" marR="940435" algn="just">
              <a:lnSpc>
                <a:spcPts val="1650"/>
              </a:lnSpc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Audiencias:</a:t>
            </a:r>
          </a:p>
          <a:p>
            <a:pPr marL="354965" marR="940435" indent="-342900" algn="just">
              <a:lnSpc>
                <a:spcPts val="1650"/>
              </a:lnSpc>
              <a:buAutoNum type="arabicPeriod"/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Primera audiencia 23/05/2025 (aplazada por solicitud del contratista).</a:t>
            </a:r>
          </a:p>
          <a:p>
            <a:pPr marL="354965" marR="940435" indent="-342900" algn="just">
              <a:lnSpc>
                <a:spcPts val="1650"/>
              </a:lnSpc>
              <a:buAutoNum type="arabicPeriod"/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Primera audiencia 30/05/2025. </a:t>
            </a:r>
            <a:r>
              <a:rPr lang="es-CO" sz="1400" u="sng" dirty="0">
                <a:latin typeface="Arial MT"/>
                <a:cs typeface="Arial MT"/>
              </a:rPr>
              <a:t>Realizada.</a:t>
            </a:r>
          </a:p>
          <a:p>
            <a:pPr marL="354965" marR="940435" indent="-342900" algn="just">
              <a:lnSpc>
                <a:spcPts val="1650"/>
              </a:lnSpc>
              <a:buAutoNum type="arabicPeriod"/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Segunda audiencia 12/06/2025. </a:t>
            </a:r>
            <a:r>
              <a:rPr lang="es-CO" sz="1400" u="sng" dirty="0">
                <a:latin typeface="Arial MT"/>
                <a:cs typeface="Arial MT"/>
              </a:rPr>
              <a:t>Realizada.</a:t>
            </a:r>
          </a:p>
          <a:p>
            <a:pPr marL="354965" marR="940435" indent="-342900" algn="just">
              <a:lnSpc>
                <a:spcPts val="1650"/>
              </a:lnSpc>
              <a:buAutoNum type="arabicPeriod"/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Tercera  audiencia 24/06/2025. (aplazada por solicitud del contratista).</a:t>
            </a:r>
          </a:p>
          <a:p>
            <a:pPr marL="354965" marR="940435" indent="-342900" algn="just">
              <a:lnSpc>
                <a:spcPts val="1650"/>
              </a:lnSpc>
              <a:buAutoNum type="arabicPeriod"/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Tercera audiencia 04/07/2025. </a:t>
            </a:r>
            <a:r>
              <a:rPr lang="es-CO" sz="1400" u="sng" dirty="0">
                <a:latin typeface="Arial MT"/>
                <a:cs typeface="Arial MT"/>
              </a:rPr>
              <a:t>Realizada.</a:t>
            </a:r>
          </a:p>
          <a:p>
            <a:pPr marL="354965" marR="940435" indent="-342900" algn="just">
              <a:lnSpc>
                <a:spcPts val="1650"/>
              </a:lnSpc>
              <a:buFontTx/>
              <a:buAutoNum type="arabicPeriod"/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Cuarta audiencia 07/07/2025. </a:t>
            </a:r>
            <a:r>
              <a:rPr lang="es-CO" sz="1400" u="sng" dirty="0">
                <a:latin typeface="Arial MT"/>
                <a:cs typeface="Arial MT"/>
              </a:rPr>
              <a:t>Realizada.</a:t>
            </a:r>
          </a:p>
          <a:p>
            <a:pPr marL="354965" marR="940435" indent="-342900" algn="just">
              <a:lnSpc>
                <a:spcPts val="1650"/>
              </a:lnSpc>
              <a:buFontTx/>
              <a:buAutoNum type="arabicPeriod"/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Quinta audiencia 10/07/2025. </a:t>
            </a:r>
            <a:r>
              <a:rPr lang="es-CO" sz="1400" u="sng" dirty="0">
                <a:latin typeface="Arial MT"/>
                <a:cs typeface="Arial MT"/>
              </a:rPr>
              <a:t>Realizada.</a:t>
            </a:r>
          </a:p>
          <a:p>
            <a:pPr marL="354965" marR="940435" indent="-342900" algn="just">
              <a:lnSpc>
                <a:spcPts val="1650"/>
              </a:lnSpc>
              <a:buFontTx/>
              <a:buAutoNum type="arabicPeriod"/>
              <a:tabLst>
                <a:tab pos="355600" algn="l"/>
              </a:tabLst>
            </a:pPr>
            <a:r>
              <a:rPr lang="es-CO" sz="1400" dirty="0">
                <a:latin typeface="Arial MT"/>
                <a:cs typeface="Arial MT"/>
              </a:rPr>
              <a:t>Sexta audiencia 24/07/2025. </a:t>
            </a:r>
            <a:r>
              <a:rPr lang="es-CO" sz="1400" u="sng" dirty="0">
                <a:latin typeface="Arial MT"/>
                <a:cs typeface="Arial MT"/>
              </a:rPr>
              <a:t>Realizada.</a:t>
            </a:r>
          </a:p>
          <a:p>
            <a:pPr marL="354965" marR="940435" indent="-342900" algn="just">
              <a:lnSpc>
                <a:spcPts val="1650"/>
              </a:lnSpc>
              <a:buFontTx/>
              <a:buAutoNum type="arabicPeriod"/>
              <a:tabLst>
                <a:tab pos="355600" algn="l"/>
              </a:tabLst>
            </a:pPr>
            <a:r>
              <a:rPr lang="es-CO" sz="1400" u="sng" dirty="0">
                <a:latin typeface="Arial MT"/>
                <a:cs typeface="Arial MT"/>
              </a:rPr>
              <a:t>Informe actualizado por parte de </a:t>
            </a:r>
            <a:r>
              <a:rPr lang="es-CO" sz="1400" u="sng" dirty="0" err="1">
                <a:latin typeface="Arial MT"/>
                <a:cs typeface="Arial MT"/>
              </a:rPr>
              <a:t>interventoria</a:t>
            </a:r>
            <a:r>
              <a:rPr lang="es-CO" sz="1400" u="sng" dirty="0">
                <a:latin typeface="Arial MT"/>
                <a:cs typeface="Arial MT"/>
              </a:rPr>
              <a:t>, lo entregaron el 19/08/2025..</a:t>
            </a:r>
          </a:p>
          <a:p>
            <a:pPr marL="354965" marR="940435" indent="-342900" algn="just">
              <a:lnSpc>
                <a:spcPts val="1650"/>
              </a:lnSpc>
              <a:buFontTx/>
              <a:buAutoNum type="arabicPeriod"/>
              <a:tabLst>
                <a:tab pos="355600" algn="l"/>
              </a:tabLst>
            </a:pPr>
            <a:r>
              <a:rPr lang="es-CO" sz="1400" u="sng" dirty="0">
                <a:latin typeface="Arial MT"/>
                <a:cs typeface="Arial MT"/>
              </a:rPr>
              <a:t>A la fecha se encuentra revisando el informe antes mencionado.</a:t>
            </a:r>
          </a:p>
          <a:p>
            <a:pPr marL="12065" marR="940435" algn="just">
              <a:lnSpc>
                <a:spcPts val="1650"/>
              </a:lnSpc>
              <a:tabLst>
                <a:tab pos="355600" algn="l"/>
              </a:tabLst>
            </a:pPr>
            <a:endParaRPr lang="es-CO" sz="1400" u="sng" dirty="0">
              <a:latin typeface="Arial MT"/>
              <a:cs typeface="Arial MT"/>
            </a:endParaRPr>
          </a:p>
          <a:p>
            <a:pPr marL="12065" marR="940435" algn="just">
              <a:lnSpc>
                <a:spcPts val="1650"/>
              </a:lnSpc>
              <a:tabLst>
                <a:tab pos="355600" algn="l"/>
              </a:tabLst>
            </a:pPr>
            <a:r>
              <a:rPr lang="es-CO" sz="1400" u="sng" dirty="0">
                <a:latin typeface="Arial MT"/>
                <a:cs typeface="Arial MT"/>
              </a:rPr>
              <a:t>  Se anexa links de las audiencias realizadas.</a:t>
            </a:r>
          </a:p>
          <a:p>
            <a:pPr marL="354965" marR="940435" indent="-342900" algn="just">
              <a:lnSpc>
                <a:spcPts val="1650"/>
              </a:lnSpc>
              <a:buAutoNum type="arabicPeriod"/>
              <a:tabLst>
                <a:tab pos="355600" algn="l"/>
              </a:tabLst>
            </a:pPr>
            <a:endParaRPr lang="es-CO" sz="1400" dirty="0">
              <a:latin typeface="Arial MT"/>
              <a:cs typeface="Arial MT"/>
            </a:endParaRPr>
          </a:p>
          <a:p>
            <a:pPr marL="354965" marR="940435" indent="-342900" algn="just">
              <a:lnSpc>
                <a:spcPts val="1650"/>
              </a:lnSpc>
              <a:buAutoNum type="arabicPeriod"/>
              <a:tabLst>
                <a:tab pos="355600" algn="l"/>
              </a:tabLst>
            </a:pPr>
            <a:endParaRPr lang="es-CO" sz="1400" dirty="0">
              <a:latin typeface="Arial MT"/>
              <a:cs typeface="Arial MT"/>
            </a:endParaRPr>
          </a:p>
          <a:p>
            <a:pPr marL="354965" marR="940435" indent="-342900" algn="just">
              <a:lnSpc>
                <a:spcPts val="1650"/>
              </a:lnSpc>
              <a:buAutoNum type="arabicPeriod"/>
              <a:tabLst>
                <a:tab pos="355600" algn="l"/>
              </a:tabLst>
            </a:pPr>
            <a:endParaRPr lang="es-ES" sz="1400" dirty="0">
              <a:latin typeface="Arial MT"/>
              <a:cs typeface="Arial MT"/>
            </a:endParaRPr>
          </a:p>
          <a:p>
            <a:pPr marL="12065" marR="588645" algn="just">
              <a:lnSpc>
                <a:spcPts val="1650"/>
              </a:lnSpc>
              <a:spcBef>
                <a:spcPts val="80"/>
              </a:spcBef>
              <a:tabLst>
                <a:tab pos="355600" algn="l"/>
              </a:tabLst>
            </a:pPr>
            <a:endParaRPr sz="1400" b="1" dirty="0">
              <a:latin typeface="Arial MT"/>
              <a:cs typeface="Arial MT"/>
            </a:endParaRPr>
          </a:p>
          <a:p>
            <a:pPr marL="355600" indent="-342900" algn="just">
              <a:lnSpc>
                <a:spcPts val="1664"/>
              </a:lnSpc>
              <a:buAutoNum type="arabicPeriod"/>
              <a:tabLst>
                <a:tab pos="355600" algn="l"/>
              </a:tabLst>
            </a:pPr>
            <a:endParaRPr sz="140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2819754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5853</TotalTime>
  <Words>261</Words>
  <Application>Microsoft Office PowerPoint</Application>
  <PresentationFormat>Panorámica</PresentationFormat>
  <Paragraphs>52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1" baseType="lpstr">
      <vt:lpstr>Arial</vt:lpstr>
      <vt:lpstr>Arial MT</vt:lpstr>
      <vt:lpstr>Calibri</vt:lpstr>
      <vt:lpstr>Calibri Light</vt:lpstr>
      <vt:lpstr>Microsoft Sans Serif</vt:lpstr>
      <vt:lpstr>Trebuchet MS</vt:lpstr>
      <vt:lpstr>Tema de Office</vt:lpstr>
      <vt:lpstr>Presentación de PowerPoint</vt:lpstr>
      <vt:lpstr>Presentación de PowerPoint</vt:lpstr>
      <vt:lpstr>PROYECTO MARICHUELA</vt:lpstr>
      <vt:lpstr>PROYECTO MARICHUELA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Alejo</dc:creator>
  <cp:lastModifiedBy>brayan barragan zambrano</cp:lastModifiedBy>
  <cp:revision>140</cp:revision>
  <cp:lastPrinted>2025-02-19T16:51:14Z</cp:lastPrinted>
  <dcterms:created xsi:type="dcterms:W3CDTF">2025-02-05T16:49:21Z</dcterms:created>
  <dcterms:modified xsi:type="dcterms:W3CDTF">2025-08-29T16:22:45Z</dcterms:modified>
</cp:coreProperties>
</file>